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2" r:id="rId3"/>
    <p:sldId id="287" r:id="rId4"/>
    <p:sldId id="293" r:id="rId5"/>
    <p:sldId id="263" r:id="rId6"/>
    <p:sldId id="269" r:id="rId7"/>
    <p:sldId id="271" r:id="rId8"/>
    <p:sldId id="267" r:id="rId9"/>
    <p:sldId id="265" r:id="rId10"/>
    <p:sldId id="266" r:id="rId11"/>
    <p:sldId id="272" r:id="rId12"/>
    <p:sldId id="273" r:id="rId13"/>
    <p:sldId id="274" r:id="rId14"/>
    <p:sldId id="275" r:id="rId15"/>
    <p:sldId id="278" r:id="rId16"/>
    <p:sldId id="276" r:id="rId17"/>
    <p:sldId id="279" r:id="rId18"/>
    <p:sldId id="277" r:id="rId19"/>
    <p:sldId id="280" r:id="rId20"/>
    <p:sldId id="281" r:id="rId21"/>
    <p:sldId id="282" r:id="rId22"/>
    <p:sldId id="283" r:id="rId23"/>
    <p:sldId id="285" r:id="rId24"/>
    <p:sldId id="284" r:id="rId25"/>
    <p:sldId id="286" r:id="rId26"/>
    <p:sldId id="288" r:id="rId27"/>
    <p:sldId id="289" r:id="rId28"/>
    <p:sldId id="290" r:id="rId29"/>
    <p:sldId id="291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jpg>
</file>

<file path=ppt/media/image2.jpe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0AE0A-EBD5-0F62-545B-16A201059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E4F5E6D-0AEB-D2BE-341A-9DCE06174A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D33235-5FBB-197D-7438-C0B83FFA9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F75AEF-A86E-CD51-01BF-D7775F600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DF2D09-8AD1-6C36-213D-55D0C3F15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569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90387B-A70E-2B8C-AF68-53E36B494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BAD8C4C-7C16-3632-F34B-6C34F324FE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22070B-67A5-BAC5-C1DC-4586C2E58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F924E1-0EC7-1B85-E3FD-8C8F087EF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902C1E-22AE-A94A-FFBA-E4EF62EC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735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67B3BC2-24CD-E903-4E62-E621108A44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27E402D-5974-EB09-ABAB-306FE305B0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458284-C7B1-4B1F-69BB-2645310D8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25EFD68-E23D-05BC-FAD8-737AD201F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05E3E7-CBDB-C2D9-CE50-67835678B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0900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39FD65-9F64-00B9-2D28-4B4EE4C37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EBD6B2-C25A-5558-6CEC-31AB97BEF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C91E4C-76C1-065B-EE64-4BDF7280F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788FA9-FC39-45F0-8F27-DAAF1C429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331A42-3020-6065-03F8-0DE6C7B33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2744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2A0A74-8DF9-3308-CF26-B7C6EC576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CAD458-FA1B-920F-946F-4B3074F98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6A14ED-81A5-0975-71E9-6CDC6669F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5130EF-4889-2F2E-BA42-211A311A0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59A38D-B8A0-E94D-213B-DE8DBCE94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2788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401EB7-AD89-AFAA-8651-62B023AFF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83A8E6-0D46-7719-F7A3-3084A7913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66634E0-B97A-BBF5-81E7-AD4F81F1B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EBD7A5E-7F6B-9948-DF81-EA9B5FD6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1732957-29B4-CFF1-35A2-6ECE05216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02A7CE1-6EEB-1C62-B1E1-275F29EB6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00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D57756-4DBB-2D94-1E1E-8558545D3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3A0CCB-551D-3B31-5536-7A3186E7B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020D1ED-9C44-69D7-9637-6307E6B8F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0E379A0-459A-6380-9192-4BF34BB716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7BA4CF2-BADF-406B-1CF7-667A284399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9047E67-D983-74B4-CC9A-5A01C81F2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B02436B-7832-6F5B-55E5-08660D0A6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D1956AF-3CFD-7970-9918-F27982671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8137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A18AA4-CC5C-749D-8698-321D2BEAE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147F589-6266-9279-BA01-020C2FDF2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C60ED49-E423-391F-9D94-E554FD70D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FDC5F54-D135-3EA1-B7DA-078504E9E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4959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513A2D-B85A-DED1-6799-2DD7B1473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8E938D4-065D-D553-56AF-43CFCA81F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944B80D-8A92-3C11-01A6-E625DFDF0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34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54009D-3476-4EA3-159E-C422B438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C35467-E430-F7E3-D8C4-0A5323448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6EAAD25-2684-C61A-4CFC-83724CE7D5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20252B5-42A3-7C0B-FCBA-B8CA74798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E39D0AD-9B79-96FF-0C74-545CAD90B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95D73B5-E605-200A-B03D-8ED1665B4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597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9334CD-CC2C-57A7-C236-E680D0283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000D2A2-3B23-2D43-FB6C-52EFCEFA8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5BD5D97-E2DD-9127-3B30-6DF2DF2D80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6139C0-6F0A-BB5C-8557-FC7AB9EE7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5EC88AD-3815-257C-4A05-5E0522202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3B005DB-DB68-48F9-238E-4880A3F7B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4434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DA432D5-0FAE-C14B-5210-93B0982B1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F46A878-D806-736D-C035-1D40D3BDE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97C129-59AE-534A-93B8-BD44D39FBE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E38EB9-4804-4201-AEFB-009F5ADF82F9}" type="datetimeFigureOut">
              <a:rPr lang="de-DE" smtClean="0"/>
              <a:t>17.04.2024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7E674A-7380-9B2C-1584-8D1183D97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534D9A-E6D8-62C7-D863-CB7875A34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189AC-F248-45E5-AA30-3C338B6AD7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1677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iglib.uibk.ac.at/ulbtirolhs/content/pagetext/4492752" TargetMode="External"/><Relationship Id="rId2" Type="http://schemas.openxmlformats.org/officeDocument/2006/relationships/hyperlink" Target="https://www.face-music.ch/instrum/uganda_instrumde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interest.de/pin/835347430853492262/" TargetMode="External"/><Relationship Id="rId4" Type="http://schemas.openxmlformats.org/officeDocument/2006/relationships/hyperlink" Target="https://www.youtube.com/watch?v=OIsJILAd04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35D62F-6453-1992-1644-2127C6FE11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Musik in Uganda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2EACAF8-7B45-F4B3-4F0D-81DEC0E0BB80}"/>
              </a:ext>
            </a:extLst>
          </p:cNvPr>
          <p:cNvSpPr txBox="1"/>
          <p:nvPr/>
        </p:nvSpPr>
        <p:spPr>
          <a:xfrm>
            <a:off x="4737588" y="3946341"/>
            <a:ext cx="2716823" cy="1971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Verfasser: Noel Backhaus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Klasse: Jahrgangsstufe 1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Fach: Musik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Lehrkraft: Herr Schmitt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Datum: 18.04.2024</a:t>
            </a:r>
          </a:p>
        </p:txBody>
      </p:sp>
    </p:spTree>
    <p:extLst>
      <p:ext uri="{BB962C8B-B14F-4D97-AF65-F5344CB8AC3E}">
        <p14:creationId xmlns:p14="http://schemas.microsoft.com/office/powerpoint/2010/main" val="3082498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9924A2-FBB6-B818-C28A-3A664E797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3.2.1 Instrumente</a:t>
            </a:r>
          </a:p>
        </p:txBody>
      </p:sp>
      <p:pic>
        <p:nvPicPr>
          <p:cNvPr id="4" name="Grafik 3" descr="Ein Bild, das Gelände enthält.&#10;&#10;Automatisch generierte Beschreibung mit mittlerer Zuverlässigkeit">
            <a:extLst>
              <a:ext uri="{FF2B5EF4-FFF2-40B4-BE49-F238E27FC236}">
                <a16:creationId xmlns:a16="http://schemas.microsoft.com/office/drawing/2014/main" id="{1B73B5F7-B2CC-6DA7-5F1A-2E3887925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" y="2630551"/>
            <a:ext cx="3362706" cy="2320267"/>
          </a:xfrm>
          <a:prstGeom prst="rect">
            <a:avLst/>
          </a:prstGeom>
        </p:spPr>
      </p:pic>
      <p:pic>
        <p:nvPicPr>
          <p:cNvPr id="5" name="Grafik 4" descr="Ein Bild, das Musik, Pfeife Flöte Rohr enthält.&#10;&#10;Automatisch generierte Beschreibung">
            <a:extLst>
              <a:ext uri="{FF2B5EF4-FFF2-40B4-BE49-F238E27FC236}">
                <a16:creationId xmlns:a16="http://schemas.microsoft.com/office/drawing/2014/main" id="{E6371B24-1770-29DA-7BBB-DBCE216B90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888" y="3208042"/>
            <a:ext cx="1590676" cy="1772352"/>
          </a:xfrm>
          <a:prstGeom prst="rect">
            <a:avLst/>
          </a:prstGeom>
        </p:spPr>
      </p:pic>
      <p:pic>
        <p:nvPicPr>
          <p:cNvPr id="6" name="Grafik 5" descr="Ein Bild, das Maracas, Flasche, Gras, draußen enthält.&#10;&#10;Automatisch generierte Beschreibung">
            <a:extLst>
              <a:ext uri="{FF2B5EF4-FFF2-40B4-BE49-F238E27FC236}">
                <a16:creationId xmlns:a16="http://schemas.microsoft.com/office/drawing/2014/main" id="{0EC859B6-6634-5559-804A-201DD72E60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172" y="3156689"/>
            <a:ext cx="2332368" cy="1794129"/>
          </a:xfrm>
          <a:prstGeom prst="rect">
            <a:avLst/>
          </a:prstGeom>
        </p:spPr>
      </p:pic>
      <p:pic>
        <p:nvPicPr>
          <p:cNvPr id="7" name="Grafik 6" descr="Ein Bild, das Gras, draußen, Stange Pfosten, Gelände enthält.&#10;&#10;Automatisch generierte Beschreibung">
            <a:extLst>
              <a:ext uri="{FF2B5EF4-FFF2-40B4-BE49-F238E27FC236}">
                <a16:creationId xmlns:a16="http://schemas.microsoft.com/office/drawing/2014/main" id="{A9504E39-C855-9C09-F9B7-A805951E40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877" y="2152814"/>
            <a:ext cx="1869067" cy="279800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2854469-3F1B-433B-6486-EB9DB66183D1}"/>
              </a:ext>
            </a:extLst>
          </p:cNvPr>
          <p:cNvSpPr txBox="1"/>
          <p:nvPr/>
        </p:nvSpPr>
        <p:spPr>
          <a:xfrm>
            <a:off x="746760" y="5157216"/>
            <a:ext cx="3362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Hörner (</a:t>
            </a:r>
            <a:r>
              <a:rPr lang="de-DE" dirty="0" err="1"/>
              <a:t>Agwara</a:t>
            </a:r>
            <a:r>
              <a:rPr lang="de-DE" dirty="0"/>
              <a:t>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814F204-7DD8-B8EE-087F-108E13CA80FF}"/>
              </a:ext>
            </a:extLst>
          </p:cNvPr>
          <p:cNvSpPr txBox="1"/>
          <p:nvPr/>
        </p:nvSpPr>
        <p:spPr>
          <a:xfrm>
            <a:off x="4535424" y="5157216"/>
            <a:ext cx="1874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Röhrenspießgeige (</a:t>
            </a:r>
            <a:r>
              <a:rPr lang="de-DE" dirty="0" err="1"/>
              <a:t>Endingidi</a:t>
            </a:r>
            <a:r>
              <a:rPr lang="de-DE" b="0" i="0" dirty="0">
                <a:solidFill>
                  <a:srgbClr val="191970"/>
                </a:solidFill>
                <a:effectLst/>
                <a:highlight>
                  <a:srgbClr val="FFE4B5"/>
                </a:highlight>
                <a:latin typeface="Arial 12"/>
              </a:rPr>
              <a:t>)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2E85151-078B-9C61-791F-659FF11A205C}"/>
              </a:ext>
            </a:extLst>
          </p:cNvPr>
          <p:cNvSpPr txBox="1"/>
          <p:nvPr/>
        </p:nvSpPr>
        <p:spPr>
          <a:xfrm>
            <a:off x="7111172" y="5166300"/>
            <a:ext cx="2343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Rasseln (</a:t>
            </a:r>
            <a:r>
              <a:rPr lang="de-DE" dirty="0" err="1"/>
              <a:t>Ensaasi</a:t>
            </a:r>
            <a:r>
              <a:rPr lang="de-DE" dirty="0"/>
              <a:t>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0A7B575-FAD8-9EAF-5C22-59C947FA5D6C}"/>
              </a:ext>
            </a:extLst>
          </p:cNvPr>
          <p:cNvSpPr txBox="1"/>
          <p:nvPr/>
        </p:nvSpPr>
        <p:spPr>
          <a:xfrm>
            <a:off x="9961888" y="5157216"/>
            <a:ext cx="1612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Panflöten (</a:t>
            </a:r>
            <a:r>
              <a:rPr lang="de-DE" dirty="0" err="1"/>
              <a:t>Enkwanzi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5336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914B7E-8849-D995-7B5D-4F4692487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3.2.2 Melodik, Harmonik, Rhythmik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311F8A-5AA6-40C9-DD7B-9A1B49058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7000"/>
              </a:lnSpc>
            </a:pPr>
            <a:r>
              <a:rPr lang="de-DE" sz="1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Melodik im Gesang und in der Instrumentalmusik vorhanden</a:t>
            </a:r>
          </a:p>
          <a:p>
            <a:pPr>
              <a:lnSpc>
                <a:spcPct val="107000"/>
              </a:lnSpc>
            </a:pPr>
            <a:r>
              <a:rPr lang="de-DE" sz="1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Verbaler Charakter der Melodien (Tonhöhen entscheiden über Bedeutung des Textes)</a:t>
            </a:r>
          </a:p>
          <a:p>
            <a:pPr>
              <a:lnSpc>
                <a:spcPct val="107000"/>
              </a:lnSpc>
            </a:pPr>
            <a:r>
              <a:rPr lang="de-DE" sz="1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Geringe Bedeutung der Melodie, einfache Melodien, wiederholend (Call and Response)</a:t>
            </a:r>
          </a:p>
          <a:p>
            <a:pPr>
              <a:lnSpc>
                <a:spcPct val="107000"/>
              </a:lnSpc>
            </a:pPr>
            <a:endParaRPr lang="de-DE" sz="18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1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Kaum ausgeprägte Harmonik, geringe Bedeutung der Harmonik</a:t>
            </a:r>
          </a:p>
          <a:p>
            <a:pPr>
              <a:lnSpc>
                <a:spcPct val="107000"/>
              </a:lnSpc>
            </a:pPr>
            <a:endParaRPr lang="de-DE" sz="18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de-DE" sz="1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Hohe Bedeutung der Rhythmik in Kombination mit Bewegung und Tanz</a:t>
            </a:r>
          </a:p>
          <a:p>
            <a:pPr>
              <a:lnSpc>
                <a:spcPct val="107000"/>
              </a:lnSpc>
            </a:pPr>
            <a:r>
              <a:rPr lang="de-DE" sz="1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„Pattern“, die immer wieder wiederholt und variiert werden können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Synkopen = rhythmische Verschiebung, für Europäer ungewohnte Betonung</a:t>
            </a:r>
          </a:p>
        </p:txBody>
      </p:sp>
    </p:spTree>
    <p:extLst>
      <p:ext uri="{BB962C8B-B14F-4D97-AF65-F5344CB8AC3E}">
        <p14:creationId xmlns:p14="http://schemas.microsoft.com/office/powerpoint/2010/main" val="3814593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AB29EE-FA7F-340E-4D8F-E5DD26467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3.2.3 Tonsystem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61C8C9-ACA7-2910-8752-353DB75AA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Pentatonik oder Heptatonik = Einteilung der Oktave in fünf bzw. sieben Töne</a:t>
            </a:r>
          </a:p>
        </p:txBody>
      </p:sp>
      <p:pic>
        <p:nvPicPr>
          <p:cNvPr id="7" name="Grafik 6" descr="Ein Bild, das Entwurf, Diagramm, Zeichnung, Typografie enthält.&#10;&#10;Automatisch generierte Beschreibung">
            <a:extLst>
              <a:ext uri="{FF2B5EF4-FFF2-40B4-BE49-F238E27FC236}">
                <a16:creationId xmlns:a16="http://schemas.microsoft.com/office/drawing/2014/main" id="{2E8D16C6-B76E-866A-25C8-4E4A7F3D1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564" y="2557548"/>
            <a:ext cx="6370872" cy="414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629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F3959E-37F2-8A04-BB00-474368910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3.2.4 Notation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0EB65E-234C-8433-DF55-CEFED9792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Keine Notation im westlichen Sinn</a:t>
            </a:r>
          </a:p>
          <a:p>
            <a:r>
              <a:rPr lang="de-DE" dirty="0"/>
              <a:t>Orale Notation = Melodien durch Texte merken</a:t>
            </a:r>
          </a:p>
        </p:txBody>
      </p:sp>
    </p:spTree>
    <p:extLst>
      <p:ext uri="{BB962C8B-B14F-4D97-AF65-F5344CB8AC3E}">
        <p14:creationId xmlns:p14="http://schemas.microsoft.com/office/powerpoint/2010/main" val="3588118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85B377-81C9-1FE8-321B-CB0901E63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3.3 Vorkommen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562DB1-E9F3-A376-AA2E-25E4B603A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Damals: </a:t>
            </a:r>
          </a:p>
          <a:p>
            <a:r>
              <a:rPr lang="de-DE" dirty="0"/>
              <a:t>Anlässe der Könige</a:t>
            </a:r>
          </a:p>
          <a:p>
            <a:r>
              <a:rPr lang="de-DE" dirty="0"/>
              <a:t>Dörfer, gemeinschaftliche Angelegenheiten</a:t>
            </a:r>
          </a:p>
          <a:p>
            <a:r>
              <a:rPr lang="de-DE" dirty="0"/>
              <a:t>Heute:</a:t>
            </a:r>
          </a:p>
          <a:p>
            <a:r>
              <a:rPr lang="de-DE" dirty="0"/>
              <a:t>Anlässe der Könige</a:t>
            </a:r>
          </a:p>
          <a:p>
            <a:r>
              <a:rPr lang="de-DE" dirty="0"/>
              <a:t>Dörfer und Städte, gemeinschaftliche Angelegenheiten</a:t>
            </a:r>
          </a:p>
          <a:p>
            <a:r>
              <a:rPr lang="de-DE" dirty="0"/>
              <a:t>Erhaltung der Kultur</a:t>
            </a:r>
          </a:p>
        </p:txBody>
      </p:sp>
    </p:spTree>
    <p:extLst>
      <p:ext uri="{BB962C8B-B14F-4D97-AF65-F5344CB8AC3E}">
        <p14:creationId xmlns:p14="http://schemas.microsoft.com/office/powerpoint/2010/main" val="112157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B129AA-6540-1705-C0B5-8DBE43440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Prozess der Transformation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DB8738-5AC6-6001-F031-79C257D6AD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9328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F3D8D3-E157-5695-2D10-8A9B8CDB1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760"/>
            <a:ext cx="10515600" cy="5065775"/>
          </a:xfrm>
        </p:spPr>
        <p:txBody>
          <a:bodyPr>
            <a:normAutofit/>
          </a:bodyPr>
          <a:lstStyle/>
          <a:p>
            <a:r>
              <a:rPr lang="de-DE" dirty="0"/>
              <a:t>Westliche Kirchenlieder wurden auf Luganda übersetzt und in den Kirchen gesungen</a:t>
            </a:r>
          </a:p>
          <a:p>
            <a:r>
              <a:rPr lang="de-DE" dirty="0"/>
              <a:t>Austausch der Stämme untereinander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Veränderungen durch Globalisierung, schnellerer Austausch von Musik möglich</a:t>
            </a:r>
          </a:p>
          <a:p>
            <a:r>
              <a:rPr lang="de-DE" dirty="0"/>
              <a:t>Neue Musikstile, z.B. „</a:t>
            </a:r>
            <a:r>
              <a:rPr lang="de-DE" dirty="0" err="1"/>
              <a:t>Kadongo</a:t>
            </a:r>
            <a:r>
              <a:rPr lang="de-DE" dirty="0"/>
              <a:t> </a:t>
            </a:r>
            <a:r>
              <a:rPr lang="de-DE" dirty="0" err="1"/>
              <a:t>Kamu</a:t>
            </a:r>
            <a:r>
              <a:rPr lang="de-DE" dirty="0"/>
              <a:t>“, „</a:t>
            </a:r>
            <a:r>
              <a:rPr lang="de-DE" dirty="0" err="1"/>
              <a:t>Kidandali</a:t>
            </a:r>
            <a:r>
              <a:rPr lang="de-DE" dirty="0"/>
              <a:t>“ (Afrobeat), Dancehall, </a:t>
            </a:r>
            <a:r>
              <a:rPr lang="de-DE" dirty="0" err="1"/>
              <a:t>HipHop</a:t>
            </a:r>
            <a:r>
              <a:rPr lang="de-DE" dirty="0"/>
              <a:t> und Gospel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D4EDF1F-234F-956A-B187-A3485A3A3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4.1 19. – 20. Jahrhundert </a:t>
            </a:r>
          </a:p>
        </p:txBody>
      </p:sp>
      <p:sp>
        <p:nvSpPr>
          <p:cNvPr id="6" name="Titel 4">
            <a:extLst>
              <a:ext uri="{FF2B5EF4-FFF2-40B4-BE49-F238E27FC236}">
                <a16:creationId xmlns:a16="http://schemas.microsoft.com/office/drawing/2014/main" id="{4FAC0C71-8140-6E29-EF79-1542CF642930}"/>
              </a:ext>
            </a:extLst>
          </p:cNvPr>
          <p:cNvSpPr txBox="1">
            <a:spLocks/>
          </p:cNvSpPr>
          <p:nvPr/>
        </p:nvSpPr>
        <p:spPr>
          <a:xfrm>
            <a:off x="838200" y="271608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4.2 20. - 21. Jahrhundert </a:t>
            </a:r>
          </a:p>
        </p:txBody>
      </p:sp>
    </p:spTree>
    <p:extLst>
      <p:ext uri="{BB962C8B-B14F-4D97-AF65-F5344CB8AC3E}">
        <p14:creationId xmlns:p14="http://schemas.microsoft.com/office/powerpoint/2010/main" val="2278644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E6039-2F1C-0C31-9239-DEF7CA09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Moderne westliche Musik in Uganda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74BD523-741F-CC5B-FDA7-C29355C3F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829625"/>
          </a:xfrm>
        </p:spPr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dirty="0"/>
              <a:t>5.1 Definition:</a:t>
            </a:r>
          </a:p>
          <a:p>
            <a:r>
              <a:rPr lang="de-DE" dirty="0"/>
              <a:t>alle Musikströmungen, die ihren Ursprung im europäischen und nordamerikanischen Raum haben und in der Moderne, also ungefähr ab dem 19. Jahrhundert entstanden sind.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39646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8BF2D7-10DF-8BB8-6756-9F370B5A5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5.2 Merkmale</a:t>
            </a:r>
            <a:br>
              <a:rPr lang="de-DE" dirty="0"/>
            </a:br>
            <a:r>
              <a:rPr lang="de-DE" dirty="0"/>
              <a:t>5.2.1 Instrumente und Veranstaltungstechnik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845415-B7D9-24BB-EA43-89B397424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Schlagzeug, E-Bass, E-Gitarre und Keyboard (Pop)</a:t>
            </a:r>
          </a:p>
          <a:p>
            <a:r>
              <a:rPr lang="de-DE" dirty="0"/>
              <a:t>Trompete, Posaune, Horn, Tuba, Schlagzeug (Jazz) </a:t>
            </a:r>
          </a:p>
          <a:p>
            <a:r>
              <a:rPr lang="de-DE" dirty="0"/>
              <a:t>Mischpulte, Verstärker, Lautsprecherboxen, Monitor-Boxen und Mikrophone 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 descr="Ein Bild, das Person, Musikinstrument, Kleidung, Konzert enthält.&#10;&#10;Automatisch generierte Beschreibung">
            <a:extLst>
              <a:ext uri="{FF2B5EF4-FFF2-40B4-BE49-F238E27FC236}">
                <a16:creationId xmlns:a16="http://schemas.microsoft.com/office/drawing/2014/main" id="{0FC5E6E6-23FA-2CFD-E6B3-3DE08C638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065" y="3591176"/>
            <a:ext cx="5327559" cy="272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281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2B83C6-7D10-DD48-CB9B-543D85639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5.2.2 Melodik, Harmonik, Rhythmik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94CBA8-051A-7FB7-FB21-D091F58DB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Ästhetischer Charakter und Zweck der Melodik</a:t>
            </a:r>
          </a:p>
          <a:p>
            <a:endParaRPr lang="de-DE" dirty="0"/>
          </a:p>
          <a:p>
            <a:r>
              <a:rPr lang="de-DE" dirty="0"/>
              <a:t>Dur- und Moll-Akkorde in der Harmonik</a:t>
            </a:r>
          </a:p>
          <a:p>
            <a:endParaRPr lang="de-DE" dirty="0"/>
          </a:p>
          <a:p>
            <a:r>
              <a:rPr lang="de-DE" dirty="0"/>
              <a:t>4/4 Takt in der Rhythmik, Betonung auf den Zählzeiten eins und drei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54934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73252A-45BC-7E42-8C08-F9AF6F054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3F3D44-27A4-811B-C20E-0C48E13F6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1. Vorwort</a:t>
            </a:r>
          </a:p>
          <a:p>
            <a:pPr marL="0" indent="0">
              <a:buNone/>
            </a:pPr>
            <a:r>
              <a:rPr lang="de-DE" dirty="0"/>
              <a:t>2. Meine Eindrücke</a:t>
            </a:r>
          </a:p>
          <a:p>
            <a:pPr marL="0" indent="0">
              <a:buNone/>
            </a:pPr>
            <a:r>
              <a:rPr lang="de-DE" dirty="0"/>
              <a:t>3. Traditionelle Musik in Uganda</a:t>
            </a:r>
          </a:p>
          <a:p>
            <a:pPr marL="0" indent="0">
              <a:buNone/>
            </a:pPr>
            <a:r>
              <a:rPr lang="de-DE" dirty="0"/>
              <a:t>4. Prozess der Transformation</a:t>
            </a:r>
          </a:p>
          <a:p>
            <a:pPr marL="0" indent="0">
              <a:buNone/>
            </a:pPr>
            <a:r>
              <a:rPr lang="de-DE" dirty="0"/>
              <a:t>5. Moderne westliche Musik in Uganda</a:t>
            </a:r>
          </a:p>
          <a:p>
            <a:pPr marL="0" indent="0">
              <a:buNone/>
            </a:pPr>
            <a:r>
              <a:rPr lang="de-DE" dirty="0"/>
              <a:t>6. Neue Musikstile</a:t>
            </a:r>
          </a:p>
          <a:p>
            <a:pPr marL="0" indent="0">
              <a:buNone/>
            </a:pPr>
            <a:r>
              <a:rPr lang="de-DE" dirty="0"/>
              <a:t>7. Fazit</a:t>
            </a:r>
          </a:p>
          <a:p>
            <a:pPr marL="0" indent="0">
              <a:buNone/>
            </a:pPr>
            <a:r>
              <a:rPr lang="de-DE" dirty="0"/>
              <a:t>8. Quellen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00603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AC6A99-E292-46D0-7CBD-5B3163198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5.2.3 Tonsystem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FA2CB3-02F3-15D0-2363-FF9FD2C8E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Acht Töne</a:t>
            </a:r>
          </a:p>
          <a:p>
            <a:r>
              <a:rPr lang="de-DE" dirty="0"/>
              <a:t>Ganz- und Halbtonschritte</a:t>
            </a:r>
          </a:p>
          <a:p>
            <a:r>
              <a:rPr lang="de-DE" dirty="0"/>
              <a:t>Dur: Halbtonschritte bei 3/4, 7/8 </a:t>
            </a:r>
          </a:p>
          <a:p>
            <a:r>
              <a:rPr lang="de-DE" dirty="0"/>
              <a:t>Moll: Halbtonschritte bei 2/3, 5/6</a:t>
            </a:r>
          </a:p>
          <a:p>
            <a:r>
              <a:rPr lang="de-DE" dirty="0"/>
              <a:t>Klare Festlegung der Tonabstände</a:t>
            </a:r>
          </a:p>
        </p:txBody>
      </p:sp>
    </p:spTree>
    <p:extLst>
      <p:ext uri="{BB962C8B-B14F-4D97-AF65-F5344CB8AC3E}">
        <p14:creationId xmlns:p14="http://schemas.microsoft.com/office/powerpoint/2010/main" val="16538179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EE56D8-939F-6A6E-A722-04BEE23AD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3.2.4 Notation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5F2F2A-BE4D-D5F9-2DD4-E4C6E3791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Notenschrift</a:t>
            </a:r>
          </a:p>
          <a:p>
            <a:r>
              <a:rPr lang="de-DE" dirty="0"/>
              <a:t>Tonhöhen</a:t>
            </a:r>
          </a:p>
          <a:p>
            <a:r>
              <a:rPr lang="de-DE" dirty="0"/>
              <a:t>Lautstärke</a:t>
            </a:r>
          </a:p>
          <a:p>
            <a:r>
              <a:rPr lang="de-DE" dirty="0"/>
              <a:t>Länge der Töne und Pausen</a:t>
            </a:r>
          </a:p>
          <a:p>
            <a:r>
              <a:rPr lang="de-DE" dirty="0"/>
              <a:t>Geschwindigkeit (ungefähr)</a:t>
            </a:r>
          </a:p>
          <a:p>
            <a:endParaRPr lang="de-DE" dirty="0"/>
          </a:p>
        </p:txBody>
      </p:sp>
      <p:pic>
        <p:nvPicPr>
          <p:cNvPr id="7" name="Grafik 6" descr="Ein Bild, das Schrift, Handschrift, Text, Zahl enthält.&#10;&#10;Automatisch generierte Beschreibung">
            <a:extLst>
              <a:ext uri="{FF2B5EF4-FFF2-40B4-BE49-F238E27FC236}">
                <a16:creationId xmlns:a16="http://schemas.microsoft.com/office/drawing/2014/main" id="{7C370712-6757-3DCC-74C2-3BE8E75B9B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416" y="1581176"/>
            <a:ext cx="4029456" cy="283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336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52C761-ABD7-31AD-F30E-5A3A68796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5.3 Vorkommen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AD02D8-3A67-2F3B-1B59-724E298C28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Streamingdienste</a:t>
            </a:r>
          </a:p>
          <a:p>
            <a:r>
              <a:rPr lang="de-DE" dirty="0"/>
              <a:t>CDs</a:t>
            </a:r>
          </a:p>
          <a:p>
            <a:r>
              <a:rPr lang="de-DE" dirty="0"/>
              <a:t>Westliche Organisationen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14621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49246-27EF-F2A5-5604-67A0AA6AC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6. Neue Musikstile in Uganda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DDA636-FE13-CEDF-9C6D-AE9C28EE62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6971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7A755E-2852-DE94-1EBC-92CB02B40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6.1 </a:t>
            </a:r>
            <a:r>
              <a:rPr lang="de-DE" dirty="0" err="1"/>
              <a:t>Kidandali</a:t>
            </a:r>
            <a:r>
              <a:rPr lang="de-DE" dirty="0"/>
              <a:t> (Afrobeat)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E8937E-2FEE-0193-7250-51079B553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Rapmusik</a:t>
            </a:r>
          </a:p>
          <a:p>
            <a:r>
              <a:rPr lang="de-DE" dirty="0"/>
              <a:t>Luganda, Swahili oder Englisch</a:t>
            </a:r>
          </a:p>
          <a:p>
            <a:r>
              <a:rPr lang="de-DE" dirty="0"/>
              <a:t>Elektronische Beats mit wenig Variabilität</a:t>
            </a:r>
          </a:p>
          <a:p>
            <a:r>
              <a:rPr lang="de-DE" dirty="0"/>
              <a:t>Männliche und weibliche Rapper</a:t>
            </a:r>
          </a:p>
          <a:p>
            <a:r>
              <a:rPr lang="de-DE" dirty="0"/>
              <a:t>Musikvideos verdeutlichen Status des Rappers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04473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5B26CF-42B2-26F2-A194-1799051D1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6.2 Gospel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315D42-C13D-13E2-47A5-DD3C6F0D7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Unterscheidung zwischen </a:t>
            </a:r>
            <a:r>
              <a:rPr lang="de-DE" dirty="0" err="1"/>
              <a:t>Praise</a:t>
            </a:r>
            <a:r>
              <a:rPr lang="de-DE" dirty="0"/>
              <a:t> und Worship</a:t>
            </a:r>
          </a:p>
          <a:p>
            <a:r>
              <a:rPr lang="de-DE" dirty="0"/>
              <a:t>Luganda, Swahili oder Englisch</a:t>
            </a:r>
          </a:p>
          <a:p>
            <a:r>
              <a:rPr lang="de-DE" dirty="0"/>
              <a:t>Verwendung von traditionellen Trommeln </a:t>
            </a:r>
          </a:p>
          <a:p>
            <a:r>
              <a:rPr lang="de-DE" dirty="0"/>
              <a:t>Moderne Veranstaltungstechnik in Kampala</a:t>
            </a:r>
          </a:p>
          <a:p>
            <a:r>
              <a:rPr lang="de-DE" dirty="0"/>
              <a:t>Tanz und Bewegung integriert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67514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B93CCA-C6AF-6109-4C1A-D42FBC3D3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7. Fazit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CD4DA3-9254-DFF4-08F8-70810C2F4E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0255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AD8BFA-52B0-DDE1-FF37-5BDA44177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627BB5-BEB0-BC85-5E32-833302B38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751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/>
              <a:t>Bücher:</a:t>
            </a:r>
          </a:p>
          <a:p>
            <a:r>
              <a:rPr lang="de-DE" sz="1800" dirty="0"/>
              <a:t>Speke, John Hanning: ‘Die‘ Entdeckung der Nilquellen (Band 1), Leipzig 1864.</a:t>
            </a:r>
          </a:p>
          <a:p>
            <a:r>
              <a:rPr lang="de-DE" sz="1800" dirty="0"/>
              <a:t>Speke, John Hanning: ‘Die‘ Entdeckung der Nilquellen (Band 2), Leipzig 1864.</a:t>
            </a:r>
          </a:p>
          <a:p>
            <a:r>
              <a:rPr lang="de-DE" sz="1800" dirty="0"/>
              <a:t>Kubik, Gerhard: Zum Verstehen afrikanischer Musik. Aufsätze, 2. Auflage, Wien 2004.</a:t>
            </a:r>
          </a:p>
          <a:p>
            <a:pPr marL="0" indent="0">
              <a:buNone/>
            </a:pPr>
            <a:r>
              <a:rPr lang="de-DE" sz="1800" dirty="0"/>
              <a:t>Aufsätze in Zeitschriften:</a:t>
            </a:r>
          </a:p>
          <a:p>
            <a:r>
              <a:rPr lang="de-DE" sz="1800" dirty="0"/>
              <a:t>Wachsmann, Klaus: „A Century </a:t>
            </a:r>
            <a:r>
              <a:rPr lang="de-DE" sz="1800" dirty="0" err="1"/>
              <a:t>of</a:t>
            </a:r>
            <a:r>
              <a:rPr lang="de-DE" sz="1800" dirty="0"/>
              <a:t> Change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folk</a:t>
            </a:r>
            <a:r>
              <a:rPr lang="de-DE" sz="1800" dirty="0"/>
              <a:t> </a:t>
            </a:r>
            <a:r>
              <a:rPr lang="de-DE" sz="1800" dirty="0" err="1"/>
              <a:t>music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an African </a:t>
            </a:r>
            <a:r>
              <a:rPr lang="de-DE" sz="1800" dirty="0" err="1"/>
              <a:t>tribe</a:t>
            </a:r>
            <a:r>
              <a:rPr lang="de-DE" sz="1800" dirty="0"/>
              <a:t>.“, in: Journal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International Folk Music Council 10 (1958), S.52-56.</a:t>
            </a:r>
          </a:p>
          <a:p>
            <a:r>
              <a:rPr lang="de-DE" sz="1800" dirty="0"/>
              <a:t>Frei, Marco: „Musik als Überlebensmittel. Wie die Initiative "LAB Uganda" Flüchtlingen in Ostafrika eine echte Chance gibt“, in: Das Orchester: Magazin für Musiker und Management 71/5 (2023), S.28-31.</a:t>
            </a:r>
          </a:p>
          <a:p>
            <a:r>
              <a:rPr lang="de-DE" sz="1800" dirty="0"/>
              <a:t>Gray, Catherine: „</a:t>
            </a:r>
            <a:r>
              <a:rPr lang="de-DE" sz="1800" dirty="0" err="1"/>
              <a:t>Compositional</a:t>
            </a:r>
            <a:r>
              <a:rPr lang="de-DE" sz="1800" dirty="0"/>
              <a:t> </a:t>
            </a:r>
            <a:r>
              <a:rPr lang="de-DE" sz="1800" dirty="0" err="1"/>
              <a:t>Techniques</a:t>
            </a:r>
            <a:r>
              <a:rPr lang="de-DE" sz="1800" dirty="0"/>
              <a:t> in Roman Catholic Church Music in Uganda.“, in: British Journal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Ethnomusicology</a:t>
            </a:r>
            <a:r>
              <a:rPr lang="de-DE" sz="1800" dirty="0"/>
              <a:t> 4 (1995), S.135-55.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77728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81E8FD-C721-DCD1-2B87-ABC0AE0D1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A54C77-5442-B4D5-01B6-B0B45BAA4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de-DE" sz="3800" dirty="0"/>
              <a:t>Internetquellen:</a:t>
            </a:r>
          </a:p>
          <a:p>
            <a:r>
              <a:rPr lang="de-DE" sz="3800" dirty="0"/>
              <a:t>Kubik, Gerhard: „Ostafrika“ (2016), online unter: https://www.mgg-online.com/article?id=mgg15863&amp;v=1.1&amp;rs=id-46b5b7ae-83ca-a8c5-a77f-0ee0ead3f36b (28.03.2024).</a:t>
            </a:r>
          </a:p>
          <a:p>
            <a:r>
              <a:rPr lang="de-DE" sz="3800" dirty="0" err="1"/>
              <a:t>Wechner</a:t>
            </a:r>
            <a:r>
              <a:rPr lang="de-DE" sz="3800" dirty="0"/>
              <a:t>, Erich: „Afrikanische Musik verstehen“ (2019), online unter: https://diglib.uibk.ac.at/ulbtirolhs/content/pagetext/4492752 (28.03.2024).</a:t>
            </a:r>
          </a:p>
          <a:p>
            <a:r>
              <a:rPr lang="de-DE" sz="3800" dirty="0"/>
              <a:t>Albi: „Traditional Instruments </a:t>
            </a:r>
            <a:r>
              <a:rPr lang="de-DE" sz="3800" dirty="0" err="1"/>
              <a:t>of</a:t>
            </a:r>
            <a:r>
              <a:rPr lang="de-DE" sz="3800" dirty="0"/>
              <a:t> </a:t>
            </a:r>
            <a:r>
              <a:rPr lang="de-DE" sz="3800" dirty="0" err="1"/>
              <a:t>the</a:t>
            </a:r>
            <a:r>
              <a:rPr lang="de-DE" sz="3800" dirty="0"/>
              <a:t> Uganda </a:t>
            </a:r>
            <a:r>
              <a:rPr lang="de-DE" sz="3800" dirty="0" err="1"/>
              <a:t>people</a:t>
            </a:r>
            <a:r>
              <a:rPr lang="de-DE" sz="3800" dirty="0"/>
              <a:t>“ (1998), online unter: https://www.face-music.ch/instrum/uganda_instrumde.html (28.03.2024).</a:t>
            </a:r>
          </a:p>
          <a:p>
            <a:r>
              <a:rPr lang="de-DE" sz="3800" dirty="0" err="1"/>
              <a:t>Engelbaet</a:t>
            </a:r>
            <a:r>
              <a:rPr lang="de-DE" sz="3800" dirty="0"/>
              <a:t>: „Evaristo </a:t>
            </a:r>
            <a:r>
              <a:rPr lang="de-DE" sz="3800" dirty="0" err="1"/>
              <a:t>Muyinda</a:t>
            </a:r>
            <a:r>
              <a:rPr lang="de-DE" sz="3800" dirty="0"/>
              <a:t>“ (2023), online unter: https://de.wikipedia.org/wiki/Evaristo_Muyinda (02.04.2024).</a:t>
            </a:r>
          </a:p>
          <a:p>
            <a:r>
              <a:rPr lang="de-DE" sz="3800" dirty="0" err="1"/>
              <a:t>Turyamureeba</a:t>
            </a:r>
            <a:r>
              <a:rPr lang="de-DE" sz="3800" dirty="0"/>
              <a:t>, Roberto: „Frauen in Uganda“ (2022), online unter: https://www.forum-weltkirche.de/hefte/2022/heft-5-frauen-gestalten-kirche/laenderbericht-uganda/ (15.04.2024).</a:t>
            </a:r>
          </a:p>
          <a:p>
            <a:r>
              <a:rPr lang="de-DE" sz="3800" dirty="0"/>
              <a:t>Wikipedia: „Music </a:t>
            </a:r>
            <a:r>
              <a:rPr lang="de-DE" sz="3800" dirty="0" err="1"/>
              <a:t>of</a:t>
            </a:r>
            <a:r>
              <a:rPr lang="de-DE" sz="3800" dirty="0"/>
              <a:t> Uganda“ (2024), online unter: https://en.wikipedia.org/wiki/Music_of_Uganda#Traditional_Music_from_different_Regions_of_Uganda (15.04.2024).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01658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3BD060-14AA-8F61-BF69-BCAF13923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C7AEE0-9853-6C4B-D28E-40E5AEDB1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/>
              <a:t>Abbildungen:</a:t>
            </a:r>
          </a:p>
          <a:p>
            <a:r>
              <a:rPr lang="de-DE" sz="1800" dirty="0"/>
              <a:t>Abb.1 – 10: eigene Bilder.</a:t>
            </a:r>
          </a:p>
          <a:p>
            <a:r>
              <a:rPr lang="de-DE" sz="1800" dirty="0"/>
              <a:t>Abb.11 – 17: </a:t>
            </a:r>
            <a:r>
              <a:rPr lang="de-DE" sz="1800" dirty="0">
                <a:hlinkClick r:id="rId2"/>
              </a:rPr>
              <a:t>https://www.face-music.ch/instrum/uganda_instrumde.html</a:t>
            </a:r>
            <a:r>
              <a:rPr lang="de-DE" sz="1800" dirty="0"/>
              <a:t> (17.04.2024).</a:t>
            </a:r>
          </a:p>
          <a:p>
            <a:r>
              <a:rPr lang="de-DE" sz="1800" dirty="0"/>
              <a:t>Abb.18: </a:t>
            </a:r>
            <a:r>
              <a:rPr lang="de-DE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Wechner</a:t>
            </a:r>
            <a:r>
              <a:rPr lang="de-D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Erich: „Afrikanische Musik verstehen“ (2019), online unter: </a:t>
            </a:r>
            <a:r>
              <a:rPr lang="de-DE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https://diglib.uibk.ac.at/ulbtirolhs/content/pagetext/4492752</a:t>
            </a:r>
            <a:r>
              <a:rPr lang="de-D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(28.03.2024).</a:t>
            </a:r>
          </a:p>
          <a:p>
            <a:r>
              <a:rPr lang="de-DE" sz="1800" dirty="0"/>
              <a:t>Abb.19: </a:t>
            </a:r>
            <a:r>
              <a:rPr lang="de-DE" sz="1800" dirty="0">
                <a:hlinkClick r:id="rId4"/>
              </a:rPr>
              <a:t>https://www.youtube.com/watch?v=OIsJILAd04s</a:t>
            </a:r>
            <a:r>
              <a:rPr lang="de-DE" sz="1800" dirty="0"/>
              <a:t>, 3:39</a:t>
            </a:r>
          </a:p>
          <a:p>
            <a:r>
              <a:rPr lang="de-DE" sz="1800" dirty="0"/>
              <a:t>Abb.20: </a:t>
            </a:r>
            <a:r>
              <a:rPr lang="de-DE" sz="1800" dirty="0">
                <a:hlinkClick r:id="rId5"/>
              </a:rPr>
              <a:t>https://www.pinterest.de/pin/835347430853492262/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456386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B56C3-906B-2B67-3ADB-6212E2C6D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Vorwort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304B94-46FB-2A09-6426-E746A3BEA4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Leitfrage: Wie wurde die traditionelle Musik Ugandas von westlicher Musik beeinflusst?</a:t>
            </a:r>
          </a:p>
        </p:txBody>
      </p:sp>
    </p:spTree>
    <p:extLst>
      <p:ext uri="{BB962C8B-B14F-4D97-AF65-F5344CB8AC3E}">
        <p14:creationId xmlns:p14="http://schemas.microsoft.com/office/powerpoint/2010/main" val="564190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B85CCE-D9E9-8577-A050-16FFAD17C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Meine Eindrücke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F7942BC-6960-BF8B-A2FF-44AD538EDD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5425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0">
            <a:extLst>
              <a:ext uri="{FF2B5EF4-FFF2-40B4-BE49-F238E27FC236}">
                <a16:creationId xmlns:a16="http://schemas.microsoft.com/office/drawing/2014/main" id="{B78EDDD3-C548-48EF-B3CA-B290B1719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Grafik 10" descr="Ein Bild, das Kleidung, Person, Musik, draußen enthält.&#10;&#10;Automatisch generierte Beschreibung">
            <a:extLst>
              <a:ext uri="{FF2B5EF4-FFF2-40B4-BE49-F238E27FC236}">
                <a16:creationId xmlns:a16="http://schemas.microsoft.com/office/drawing/2014/main" id="{5AF0A417-EEC6-425C-B902-5D9775903B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3351"/>
          <a:stretch/>
        </p:blipFill>
        <p:spPr>
          <a:xfrm>
            <a:off x="4544641" y="422566"/>
            <a:ext cx="3254745" cy="5592190"/>
          </a:xfrm>
          <a:prstGeom prst="rect">
            <a:avLst/>
          </a:prstGeom>
        </p:spPr>
      </p:pic>
      <p:pic>
        <p:nvPicPr>
          <p:cNvPr id="15" name="Grafik 14" descr="Ein Bild, das Kleidung, Person, Menschliches Gesicht, Schuhwerk enthält.&#10;&#10;Automatisch generierte Beschreibung">
            <a:extLst>
              <a:ext uri="{FF2B5EF4-FFF2-40B4-BE49-F238E27FC236}">
                <a16:creationId xmlns:a16="http://schemas.microsoft.com/office/drawing/2014/main" id="{C435C964-35C5-30A1-D12F-AEE508A719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92" b="5"/>
          <a:stretch/>
        </p:blipFill>
        <p:spPr>
          <a:xfrm>
            <a:off x="8355883" y="418238"/>
            <a:ext cx="3276333" cy="2708834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D422BDA6-7385-A28A-B37D-5994EC293A58}"/>
              </a:ext>
            </a:extLst>
          </p:cNvPr>
          <p:cNvSpPr txBox="1"/>
          <p:nvPr/>
        </p:nvSpPr>
        <p:spPr>
          <a:xfrm>
            <a:off x="8355882" y="3149719"/>
            <a:ext cx="3276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Prayer Mountain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4CEB7E8-97E7-F043-9C6D-492CD331CD67}"/>
              </a:ext>
            </a:extLst>
          </p:cNvPr>
          <p:cNvSpPr txBox="1"/>
          <p:nvPr/>
        </p:nvSpPr>
        <p:spPr>
          <a:xfrm>
            <a:off x="8319417" y="6363784"/>
            <a:ext cx="3276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Slums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07E2CC5A-C5FD-61A3-ED64-C1ED4D4C8D9C}"/>
              </a:ext>
            </a:extLst>
          </p:cNvPr>
          <p:cNvSpPr txBox="1"/>
          <p:nvPr/>
        </p:nvSpPr>
        <p:spPr>
          <a:xfrm>
            <a:off x="596250" y="6215696"/>
            <a:ext cx="3276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Slums</a:t>
            </a:r>
            <a:endParaRPr lang="de-DE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32926FA-6A13-6F9A-215C-AEF3D3CFD40C}"/>
              </a:ext>
            </a:extLst>
          </p:cNvPr>
          <p:cNvSpPr txBox="1"/>
          <p:nvPr/>
        </p:nvSpPr>
        <p:spPr>
          <a:xfrm>
            <a:off x="4544641" y="6215696"/>
            <a:ext cx="3276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Schule</a:t>
            </a: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C4967B3A-46CE-A0A6-055A-AD8DA6343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486" y="422566"/>
            <a:ext cx="3489658" cy="5592190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10F2C763-5A31-384D-D106-41DD45307C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5882" y="3596511"/>
            <a:ext cx="2590477" cy="268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350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Kleidung, Person, Wand, Schuhwerk enthält.&#10;&#10;Automatisch generierte Beschreibung">
            <a:extLst>
              <a:ext uri="{FF2B5EF4-FFF2-40B4-BE49-F238E27FC236}">
                <a16:creationId xmlns:a16="http://schemas.microsoft.com/office/drawing/2014/main" id="{54E775DE-3D10-E7EC-0CCE-52A22B382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51" y="364816"/>
            <a:ext cx="5288382" cy="2988724"/>
          </a:xfrm>
        </p:spPr>
      </p:pic>
      <p:pic>
        <p:nvPicPr>
          <p:cNvPr id="13" name="Grafik 12" descr="Ein Bild, das Kleidung, Person, Im Haus, Kunst enthält.&#10;&#10;Automatisch generierte Beschreibung">
            <a:extLst>
              <a:ext uri="{FF2B5EF4-FFF2-40B4-BE49-F238E27FC236}">
                <a16:creationId xmlns:a16="http://schemas.microsoft.com/office/drawing/2014/main" id="{3062D0FB-28E9-1E0E-DE1A-BA1C69F3EC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559724" y="-878645"/>
            <a:ext cx="3093037" cy="5499052"/>
          </a:xfrm>
          <a:prstGeom prst="rect">
            <a:avLst/>
          </a:prstGeom>
        </p:spPr>
      </p:pic>
      <p:pic>
        <p:nvPicPr>
          <p:cNvPr id="12" name="Grafik 11" descr="Ein Bild, das Kleidung, Person, Schuhwerk, Musikinstrument enthält.&#10;&#10;Automatisch generierte Beschreibung">
            <a:extLst>
              <a:ext uri="{FF2B5EF4-FFF2-40B4-BE49-F238E27FC236}">
                <a16:creationId xmlns:a16="http://schemas.microsoft.com/office/drawing/2014/main" id="{E3311133-132B-6C21-50F9-A6F48009A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51" y="3778258"/>
            <a:ext cx="2756196" cy="265553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37FD7B43-6DA9-12E7-7ED7-DFB6A7420584}"/>
              </a:ext>
            </a:extLst>
          </p:cNvPr>
          <p:cNvSpPr txBox="1"/>
          <p:nvPr/>
        </p:nvSpPr>
        <p:spPr>
          <a:xfrm>
            <a:off x="6356716" y="3593592"/>
            <a:ext cx="5499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Bibelschule in Kampala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61299FF-88A8-1CD3-E883-36C6DC26D230}"/>
              </a:ext>
            </a:extLst>
          </p:cNvPr>
          <p:cNvSpPr txBox="1"/>
          <p:nvPr/>
        </p:nvSpPr>
        <p:spPr>
          <a:xfrm>
            <a:off x="3523489" y="3639758"/>
            <a:ext cx="2410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Gottesdienst mit Trommel in Lira</a:t>
            </a:r>
          </a:p>
        </p:txBody>
      </p:sp>
    </p:spTree>
    <p:extLst>
      <p:ext uri="{BB962C8B-B14F-4D97-AF65-F5344CB8AC3E}">
        <p14:creationId xmlns:p14="http://schemas.microsoft.com/office/powerpoint/2010/main" val="14354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C5DA18-C49A-E9F7-FFE7-9F6D4C949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Meine Eindrücke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34C8E6-E196-278B-10C3-65437FA07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Verein: Chosen Generation Ministry e.V.</a:t>
            </a:r>
          </a:p>
          <a:p>
            <a:r>
              <a:rPr lang="de-D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Sprache: Luganda, S</a:t>
            </a:r>
            <a:r>
              <a:rPr lang="de-DE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wahili oder Englisch</a:t>
            </a:r>
            <a:endParaRPr lang="de-DE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Instrumente: unterschiedliche Trommeln</a:t>
            </a:r>
          </a:p>
          <a:p>
            <a:r>
              <a:rPr lang="de-DE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Veranstaltungst</a:t>
            </a:r>
            <a:r>
              <a:rPr lang="de-D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echnik: manchmal vorhanden</a:t>
            </a:r>
          </a:p>
          <a:p>
            <a:r>
              <a:rPr lang="de-D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Tanz: immer Bewegung dabei, z.B. Händeklatschen, </a:t>
            </a:r>
          </a:p>
          <a:p>
            <a:pPr marL="0" indent="0">
              <a:buNone/>
            </a:pPr>
            <a:r>
              <a:rPr lang="de-D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Hüpfen, Drehen</a:t>
            </a:r>
          </a:p>
          <a:p>
            <a:r>
              <a:rPr lang="de-D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Anwendung: Gottesdienste, Andachten, </a:t>
            </a:r>
          </a:p>
          <a:p>
            <a:pPr marL="0" indent="0">
              <a:buNone/>
            </a:pPr>
            <a:r>
              <a:rPr lang="de-DE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de-D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Alltag, Hochzeiten</a:t>
            </a:r>
            <a:endParaRPr lang="de-DE" sz="4000" dirty="0"/>
          </a:p>
        </p:txBody>
      </p:sp>
      <p:pic>
        <p:nvPicPr>
          <p:cNvPr id="6" name="Inhaltsplatzhalter 4" descr="Ein Bild, das Text, Symbol, Schrift, Verkehrsschild enthält.&#10;&#10;Automatisch generierte Beschreibung">
            <a:extLst>
              <a:ext uri="{FF2B5EF4-FFF2-40B4-BE49-F238E27FC236}">
                <a16:creationId xmlns:a16="http://schemas.microsoft.com/office/drawing/2014/main" id="{0DC21570-0C09-FC49-8634-6C20AFD40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98015" y="1182084"/>
            <a:ext cx="904165" cy="1555613"/>
          </a:xfrm>
          <a:prstGeom prst="round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3696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EE8FEC-8CC1-BCB4-8475-7394E3E64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Traditionelle Musik in Uganda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118EA69-FCE2-AC05-79CD-9DB064B0FD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de-DE" dirty="0"/>
          </a:p>
          <a:p>
            <a:r>
              <a:rPr lang="de-DE" dirty="0"/>
              <a:t>3.1 Definition:</a:t>
            </a:r>
          </a:p>
          <a:p>
            <a:r>
              <a:rPr lang="de-DE" dirty="0"/>
              <a:t>Musik die in Uganda gespielt wurde, bevor die Europäer kamen und andere Musik und </a:t>
            </a:r>
          </a:p>
          <a:p>
            <a:r>
              <a:rPr lang="de-DE" dirty="0"/>
              <a:t>Einflüsse mitbrachten</a:t>
            </a:r>
          </a:p>
        </p:txBody>
      </p:sp>
    </p:spTree>
    <p:extLst>
      <p:ext uri="{BB962C8B-B14F-4D97-AF65-F5344CB8AC3E}">
        <p14:creationId xmlns:p14="http://schemas.microsoft.com/office/powerpoint/2010/main" val="3252766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928108-D498-6714-4D5F-74096DE45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3.2 Merkmale</a:t>
            </a:r>
            <a:br>
              <a:rPr lang="de-DE" dirty="0"/>
            </a:br>
            <a:r>
              <a:rPr lang="de-DE" dirty="0"/>
              <a:t>3.2.1 Instrumente</a:t>
            </a:r>
          </a:p>
        </p:txBody>
      </p:sp>
      <p:pic>
        <p:nvPicPr>
          <p:cNvPr id="5" name="Inhaltsplatzhalter 4" descr="Ein Bild, das draußen, Holz, Gras, Beerdigung enthält.&#10;&#10;Automatisch generierte Beschreibung">
            <a:extLst>
              <a:ext uri="{FF2B5EF4-FFF2-40B4-BE49-F238E27FC236}">
                <a16:creationId xmlns:a16="http://schemas.microsoft.com/office/drawing/2014/main" id="{49123763-C794-A67A-3BD4-6F92BB3A9C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3139" y="3568642"/>
            <a:ext cx="4194905" cy="1603934"/>
          </a:xfrm>
        </p:spPr>
      </p:pic>
      <p:pic>
        <p:nvPicPr>
          <p:cNvPr id="7" name="Grafik 6" descr="Ein Bild, das Gras, draußen, Gelände, Harfe enthält.&#10;&#10;Automatisch generierte Beschreibung">
            <a:extLst>
              <a:ext uri="{FF2B5EF4-FFF2-40B4-BE49-F238E27FC236}">
                <a16:creationId xmlns:a16="http://schemas.microsoft.com/office/drawing/2014/main" id="{09158B80-210C-0B39-8CF7-60C3941695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850" y="2803059"/>
            <a:ext cx="2596991" cy="2369517"/>
          </a:xfrm>
          <a:prstGeom prst="rect">
            <a:avLst/>
          </a:prstGeom>
        </p:spPr>
      </p:pic>
      <p:pic>
        <p:nvPicPr>
          <p:cNvPr id="17" name="Grafik 16" descr="Ein Bild, das Korbwaren, Wand, Braun, Gelände enthält.&#10;&#10;Automatisch generierte Beschreibung">
            <a:extLst>
              <a:ext uri="{FF2B5EF4-FFF2-40B4-BE49-F238E27FC236}">
                <a16:creationId xmlns:a16="http://schemas.microsoft.com/office/drawing/2014/main" id="{6769461E-AEA2-9AF9-20FE-F5F234E76E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528" y="2083880"/>
            <a:ext cx="2283024" cy="3095626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0874B4AA-874A-730B-CD9A-80D6A4928D56}"/>
              </a:ext>
            </a:extLst>
          </p:cNvPr>
          <p:cNvSpPr txBox="1"/>
          <p:nvPr/>
        </p:nvSpPr>
        <p:spPr>
          <a:xfrm>
            <a:off x="1176528" y="5358311"/>
            <a:ext cx="2283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Uganda drum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E083C94E-B17C-6F7E-E983-80B486F8C708}"/>
              </a:ext>
            </a:extLst>
          </p:cNvPr>
          <p:cNvSpPr txBox="1"/>
          <p:nvPr/>
        </p:nvSpPr>
        <p:spPr>
          <a:xfrm>
            <a:off x="3732850" y="5358311"/>
            <a:ext cx="2596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Bogenharfe (</a:t>
            </a:r>
            <a:r>
              <a:rPr lang="de-DE" dirty="0" err="1"/>
              <a:t>Adungu</a:t>
            </a:r>
            <a:r>
              <a:rPr lang="de-DE" dirty="0"/>
              <a:t>)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6D82196-C008-BC20-8A0C-672375E1B763}"/>
              </a:ext>
            </a:extLst>
          </p:cNvPr>
          <p:cNvSpPr txBox="1"/>
          <p:nvPr/>
        </p:nvSpPr>
        <p:spPr>
          <a:xfrm>
            <a:off x="6602737" y="5358311"/>
            <a:ext cx="4200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Amadinda</a:t>
            </a:r>
            <a:r>
              <a:rPr lang="de-DE" dirty="0"/>
              <a:t>-Xylophon</a:t>
            </a:r>
          </a:p>
        </p:txBody>
      </p:sp>
    </p:spTree>
    <p:extLst>
      <p:ext uri="{BB962C8B-B14F-4D97-AF65-F5344CB8AC3E}">
        <p14:creationId xmlns:p14="http://schemas.microsoft.com/office/powerpoint/2010/main" val="1701793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1099</Words>
  <Application>Microsoft Office PowerPoint</Application>
  <PresentationFormat>Breitbild</PresentationFormat>
  <Paragraphs>148</Paragraphs>
  <Slides>29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4" baseType="lpstr">
      <vt:lpstr>Arial</vt:lpstr>
      <vt:lpstr>Arial 12</vt:lpstr>
      <vt:lpstr>Calibri</vt:lpstr>
      <vt:lpstr>Calibri Light</vt:lpstr>
      <vt:lpstr>Office</vt:lpstr>
      <vt:lpstr>Musik in Uganda</vt:lpstr>
      <vt:lpstr>Inhalt</vt:lpstr>
      <vt:lpstr>1. Vorwort</vt:lpstr>
      <vt:lpstr>2. Meine Eindrücke</vt:lpstr>
      <vt:lpstr>PowerPoint-Präsentation</vt:lpstr>
      <vt:lpstr>PowerPoint-Präsentation</vt:lpstr>
      <vt:lpstr>2. Meine Eindrücke</vt:lpstr>
      <vt:lpstr>3. Traditionelle Musik in Uganda</vt:lpstr>
      <vt:lpstr>3.2 Merkmale 3.2.1 Instrumente</vt:lpstr>
      <vt:lpstr>3.2.1 Instrumente</vt:lpstr>
      <vt:lpstr>3.2.2 Melodik, Harmonik, Rhythmik</vt:lpstr>
      <vt:lpstr>3.2.3 Tonsystem</vt:lpstr>
      <vt:lpstr>3.2.4 Notation</vt:lpstr>
      <vt:lpstr>3.3 Vorkommen</vt:lpstr>
      <vt:lpstr>4. Prozess der Transformation</vt:lpstr>
      <vt:lpstr>4.1 19. – 20. Jahrhundert </vt:lpstr>
      <vt:lpstr>5. Moderne westliche Musik in Uganda</vt:lpstr>
      <vt:lpstr>5.2 Merkmale 5.2.1 Instrumente und Veranstaltungstechnik</vt:lpstr>
      <vt:lpstr>5.2.2 Melodik, Harmonik, Rhythmik</vt:lpstr>
      <vt:lpstr>5.2.3 Tonsystem</vt:lpstr>
      <vt:lpstr>3.2.4 Notation</vt:lpstr>
      <vt:lpstr>5.3 Vorkommen</vt:lpstr>
      <vt:lpstr>6. Neue Musikstile in Uganda</vt:lpstr>
      <vt:lpstr>6.1 Kidandali (Afrobeat)</vt:lpstr>
      <vt:lpstr>6.2 Gospel</vt:lpstr>
      <vt:lpstr>7. Fazit</vt:lpstr>
      <vt:lpstr>Quellen</vt:lpstr>
      <vt:lpstr>Quellen</vt:lpstr>
      <vt:lpstr>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Musik in Uganda</dc:title>
  <dc:creator>Noel Backhaus</dc:creator>
  <cp:lastModifiedBy>Noel Backhaus</cp:lastModifiedBy>
  <cp:revision>9</cp:revision>
  <dcterms:created xsi:type="dcterms:W3CDTF">2024-04-15T14:06:15Z</dcterms:created>
  <dcterms:modified xsi:type="dcterms:W3CDTF">2024-04-17T21:29:16Z</dcterms:modified>
</cp:coreProperties>
</file>

<file path=docProps/thumbnail.jpeg>
</file>